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14"/>
  </p:notesMasterIdLst>
  <p:handoutMasterIdLst>
    <p:handoutMasterId r:id="rId15"/>
  </p:handoutMasterIdLst>
  <p:sldIdLst>
    <p:sldId id="1498" r:id="rId2"/>
    <p:sldId id="1499" r:id="rId3"/>
    <p:sldId id="1500" r:id="rId4"/>
    <p:sldId id="1501" r:id="rId5"/>
    <p:sldId id="1502" r:id="rId6"/>
    <p:sldId id="1503" r:id="rId7"/>
    <p:sldId id="1504" r:id="rId8"/>
    <p:sldId id="1505" r:id="rId9"/>
    <p:sldId id="1506" r:id="rId10"/>
    <p:sldId id="1507" r:id="rId11"/>
    <p:sldId id="1508" r:id="rId12"/>
    <p:sldId id="1509" r:id="rId13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534C"/>
    <a:srgbClr val="4B0082"/>
    <a:srgbClr val="2084D9"/>
    <a:srgbClr val="1E00AA"/>
    <a:srgbClr val="B7B1A9"/>
    <a:srgbClr val="800080"/>
    <a:srgbClr val="0000FF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650" autoAdjust="0"/>
  </p:normalViewPr>
  <p:slideViewPr>
    <p:cSldViewPr>
      <p:cViewPr varScale="1">
        <p:scale>
          <a:sx n="66" d="100"/>
          <a:sy n="66" d="100"/>
        </p:scale>
        <p:origin x="1286" y="3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6/9/2024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6/9/2024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972A9F5-2926-4085-9971-0CFD8083CD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4919116B-B10D-4330-A925-57CC0A0AB9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0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3"/>
            <a:ext cx="2709862" cy="369887"/>
            <a:chOff x="109537" y="6564868"/>
            <a:chExt cx="27098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8"/>
              <a:ext cx="19050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Team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0" r:id="rId2"/>
    <p:sldLayoutId id="2147490829" r:id="rId3"/>
    <p:sldLayoutId id="2147490831" r:id="rId4"/>
    <p:sldLayoutId id="2147490834" r:id="rId5"/>
    <p:sldLayoutId id="2147490833" r:id="rId6"/>
    <p:sldLayoutId id="2147490836" r:id="rId7"/>
    <p:sldLayoutId id="214749083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FD4AF6-0D23-42AC-81A8-F56E1A3F0D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098" name="Title 10">
            <a:extLst>
              <a:ext uri="{FF2B5EF4-FFF2-40B4-BE49-F238E27FC236}">
                <a16:creationId xmlns:a16="http://schemas.microsoft.com/office/drawing/2014/main" id="{CCA7E87D-E522-452D-A925-B9BC72386DC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457200" indent="-457200" algn="ctr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Holistic Solution Approach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Problem Approach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>
            <a:extLst>
              <a:ext uri="{FF2B5EF4-FFF2-40B4-BE49-F238E27FC236}">
                <a16:creationId xmlns:a16="http://schemas.microsoft.com/office/drawing/2014/main" id="{DF89BDF6-4FAA-4055-B07D-A6A9876DB45F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C8F47CA8-0726-4481-B21F-AD3C709F23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Arial" panose="020B0604020202020204" pitchFamily="34" charset="0"/>
              </a:rPr>
              <a:t>		Work to be Done in Society </a:t>
            </a:r>
            <a:r>
              <a:rPr lang="en-US" altLang="en-US" sz="2800">
                <a:latin typeface="Kruti Dev 010" pitchFamily="2" charset="0"/>
              </a:rPr>
              <a:t>lekt esa djus dk dke</a:t>
            </a:r>
            <a:endParaRPr lang="en-GB" altLang="en-US" sz="2800">
              <a:cs typeface="Arial" panose="020B0604020202020204" pitchFamily="34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7599ECC-DA46-4B9C-91DB-4DD7BAACA4C2}"/>
              </a:ext>
            </a:extLst>
          </p:cNvPr>
          <p:cNvSpPr/>
          <p:nvPr/>
        </p:nvSpPr>
        <p:spPr>
          <a:xfrm flipH="1">
            <a:off x="5943600" y="630238"/>
            <a:ext cx="304800" cy="356076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6FE5769-3A98-4F81-8268-D281D75635C1}"/>
              </a:ext>
            </a:extLst>
          </p:cNvPr>
          <p:cNvSpPr/>
          <p:nvPr/>
        </p:nvSpPr>
        <p:spPr>
          <a:xfrm flipH="1">
            <a:off x="6019800" y="4267200"/>
            <a:ext cx="228600" cy="2590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342" name="TextBox 8">
            <a:extLst>
              <a:ext uri="{FF2B5EF4-FFF2-40B4-BE49-F238E27FC236}">
                <a16:creationId xmlns:a16="http://schemas.microsoft.com/office/drawing/2014/main" id="{58B69093-03AE-45FD-B4D6-13EFD0FFC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2154238"/>
            <a:ext cx="38862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200">
                <a:solidFill>
                  <a:srgbClr val="FF0000"/>
                </a:solidFill>
              </a:rPr>
              <a:t>Continuous</a:t>
            </a:r>
          </a:p>
          <a:p>
            <a:pPr algn="r" eaLnBrk="1" hangingPunct="1"/>
            <a:r>
              <a:rPr lang="en-US" altLang="en-US" sz="2800">
                <a:solidFill>
                  <a:srgbClr val="FF0000"/>
                </a:solidFill>
                <a:latin typeface="Kruti Dev 010" pitchFamily="2" charset="0"/>
              </a:rPr>
              <a:t>fujarj</a:t>
            </a:r>
          </a:p>
        </p:txBody>
      </p:sp>
      <p:sp>
        <p:nvSpPr>
          <p:cNvPr id="14343" name="TextBox 9">
            <a:extLst>
              <a:ext uri="{FF2B5EF4-FFF2-40B4-BE49-F238E27FC236}">
                <a16:creationId xmlns:a16="http://schemas.microsoft.com/office/drawing/2014/main" id="{45065A37-D1C5-419E-BE60-F424AF750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341938"/>
            <a:ext cx="38862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200">
                <a:solidFill>
                  <a:srgbClr val="FF0000"/>
                </a:solidFill>
              </a:rPr>
              <a:t>Temporary</a:t>
            </a:r>
          </a:p>
          <a:p>
            <a:pPr algn="r" eaLnBrk="1" hangingPunct="1"/>
            <a:r>
              <a:rPr lang="en-US" altLang="en-US" sz="2800">
                <a:solidFill>
                  <a:srgbClr val="FF0000"/>
                </a:solidFill>
                <a:latin typeface="Kruti Dev 010" pitchFamily="2" charset="0"/>
              </a:rPr>
              <a:t>lkef;d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4344" name="Content Placeholder 8">
            <a:extLst>
              <a:ext uri="{FF2B5EF4-FFF2-40B4-BE49-F238E27FC236}">
                <a16:creationId xmlns:a16="http://schemas.microsoft.com/office/drawing/2014/main" id="{B996A814-EBE4-45C7-8CF2-C9D5AB881E0D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181726" y="609600"/>
            <a:ext cx="4486275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Clarity of All Encompassing Solution – recognition of human target, program for living with human conduct</a:t>
            </a:r>
          </a:p>
          <a:p>
            <a:pPr marL="457200" indent="-457200">
              <a:buNone/>
            </a:pPr>
            <a:r>
              <a:rPr lang="en-US" altLang="en-US" sz="1600" b="1">
                <a:solidFill>
                  <a:srgbClr val="1E00AA"/>
                </a:solidFill>
                <a:cs typeface="Arial" panose="020B0604020202020204" pitchFamily="34" charset="0"/>
              </a:rPr>
              <a:t>	</a:t>
            </a: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</a:rPr>
              <a:t>lek/kku dh Li’Vrk &amp; Ekkuoh; </a:t>
            </a: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y{; dh igpku] </a:t>
            </a: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</a:rPr>
              <a:t>Ekkuoh; vkpj.k ls thus </a:t>
            </a: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dk dk;ZØe</a:t>
            </a:r>
            <a:endParaRPr lang="en-GB" altLang="en-US" sz="2400" b="1">
              <a:solidFill>
                <a:srgbClr val="1E00AA"/>
              </a:solidFill>
            </a:endParaRPr>
          </a:p>
          <a:p>
            <a:pPr marL="457200" indent="-457200">
              <a:buNone/>
            </a:pPr>
            <a:r>
              <a:rPr lang="en-US" altLang="en-US">
                <a:cs typeface="Arial" panose="020B0604020202020204" pitchFamily="34" charset="0"/>
              </a:rPr>
              <a:t>2.	Effort for All Encompassing Solution </a:t>
            </a: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</a:rPr>
              <a:t>lek/kku ds fy, iz;kl</a:t>
            </a:r>
            <a:endParaRPr lang="en-US" altLang="en-US">
              <a:solidFill>
                <a:srgbClr val="1E00AA"/>
              </a:solidFill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en-US" altLang="en-US">
                <a:cs typeface="Arial" panose="020B0604020202020204" pitchFamily="34" charset="0"/>
              </a:rPr>
              <a:t>3.	Problem – Analysis in the light of All Encompassing Solution</a:t>
            </a:r>
          </a:p>
          <a:p>
            <a:pPr marL="457200" indent="-457200">
              <a:buNone/>
            </a:pPr>
            <a:r>
              <a:rPr lang="en-US" altLang="en-US" sz="2400" b="1">
                <a:latin typeface="Kruti Dev 010" pitchFamily="2" charset="0"/>
              </a:rPr>
              <a:t>	</a:t>
            </a: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</a:rPr>
              <a:t>leL;k dh leh{kk &amp; lek/kku ds izdk”k esa</a:t>
            </a:r>
            <a:endParaRPr lang="en-US" altLang="en-US">
              <a:solidFill>
                <a:srgbClr val="1E00AA"/>
              </a:solidFill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en-US" altLang="en-US">
                <a:cs typeface="Arial" panose="020B0604020202020204" pitchFamily="34" charset="0"/>
              </a:rPr>
              <a:t>4.	Effort for getting rid of problem</a:t>
            </a:r>
          </a:p>
          <a:p>
            <a:pPr marL="457200" indent="-457200">
              <a:buNone/>
            </a:pPr>
            <a:r>
              <a:rPr lang="en-US" altLang="en-US" sz="2400" b="1">
                <a:solidFill>
                  <a:srgbClr val="1E00AA"/>
                </a:solidFill>
                <a:latin typeface="Kruti Dev 010" pitchFamily="2" charset="0"/>
              </a:rPr>
              <a:t>	</a:t>
            </a: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</a:rPr>
              <a:t>leL;k ls eqfDr ds fy, iz;kl</a:t>
            </a:r>
            <a:endParaRPr lang="en-US" altLang="en-US">
              <a:solidFill>
                <a:srgbClr val="1E00AA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>
            <a:extLst>
              <a:ext uri="{FF2B5EF4-FFF2-40B4-BE49-F238E27FC236}">
                <a16:creationId xmlns:a16="http://schemas.microsoft.com/office/drawing/2014/main" id="{0CF998D4-7E43-48D5-BE1D-7FD73111CD66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GB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Problem – </a:t>
            </a:r>
            <a:r>
              <a:rPr lang="en-US" altLang="en-US">
                <a:solidFill>
                  <a:srgbClr val="1E00AA"/>
                </a:solidFill>
                <a:cs typeface="Arial" panose="020B0604020202020204" pitchFamily="34" charset="0"/>
              </a:rPr>
              <a:t>Corruption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(or only symptom?)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Action taken to get rid of problem – </a:t>
            </a:r>
            <a:r>
              <a:rPr lang="en-US" altLang="en-US">
                <a:solidFill>
                  <a:srgbClr val="1E00AA"/>
                </a:solidFill>
                <a:cs typeface="Arial" panose="020B0604020202020204" pitchFamily="34" charset="0"/>
              </a:rPr>
              <a:t>Punishment, Movement…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(or only relief from symptom – temporary?)</a:t>
            </a: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5363" name="Title 1">
            <a:extLst>
              <a:ext uri="{FF2B5EF4-FFF2-40B4-BE49-F238E27FC236}">
                <a16:creationId xmlns:a16="http://schemas.microsoft.com/office/drawing/2014/main" id="{855D32AE-05F4-4CC3-9D6A-07C1829DF5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Arial" panose="020B0604020202020204" pitchFamily="34" charset="0"/>
              </a:rPr>
              <a:t>Current  Approach			Work to be Done in Society</a:t>
            </a: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4100" name="Content Placeholder 7">
            <a:extLst>
              <a:ext uri="{FF2B5EF4-FFF2-40B4-BE49-F238E27FC236}">
                <a16:creationId xmlns:a16="http://schemas.microsoft.com/office/drawing/2014/main" id="{64AAE07D-B4E1-4883-A887-A546331117CE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181726" y="609600"/>
            <a:ext cx="4486275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Clarity of Holistic Perspective, All Encompassing Solution</a:t>
            </a:r>
          </a:p>
          <a:p>
            <a:pPr marL="457200" indent="-457200">
              <a:buNone/>
            </a:pPr>
            <a:r>
              <a:rPr lang="en-US" altLang="en-US">
                <a:cs typeface="Arial" panose="020B0604020202020204" pitchFamily="34" charset="0"/>
              </a:rPr>
              <a:t>	</a:t>
            </a:r>
            <a:r>
              <a:rPr lang="en-US" altLang="en-US" b="1">
                <a:solidFill>
                  <a:srgbClr val="1E00AA"/>
                </a:solidFill>
                <a:cs typeface="Arial" panose="020B0604020202020204" pitchFamily="34" charset="0"/>
              </a:rPr>
              <a:t>Human Education, Conduct, Human Constitution, Order</a:t>
            </a:r>
          </a:p>
          <a:p>
            <a:pPr marL="457200" indent="-457200">
              <a:buFont typeface="Arial" panose="020B0604020202020204" pitchFamily="34" charset="0"/>
              <a:buAutoNum type="arabicPeriod" startAt="2"/>
            </a:pPr>
            <a:r>
              <a:rPr lang="en-US" altLang="en-US">
                <a:cs typeface="Arial" panose="020B0604020202020204" pitchFamily="34" charset="0"/>
              </a:rPr>
              <a:t>Effort for All Encompassing Solution</a:t>
            </a:r>
          </a:p>
          <a:p>
            <a:pPr marL="457200" indent="-457200">
              <a:buFont typeface="Arial" panose="020B0604020202020204" pitchFamily="34" charset="0"/>
              <a:buAutoNum type="arabicPeriod" startAt="2"/>
            </a:pPr>
            <a:endParaRPr lang="en-US" altLang="en-US"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en-US" altLang="en-US">
                <a:cs typeface="Arial" panose="020B0604020202020204" pitchFamily="34" charset="0"/>
              </a:rPr>
              <a:t>3.	Problem – Analysis in the light of All Encompassing Solution </a:t>
            </a:r>
            <a:r>
              <a:rPr lang="en-US" altLang="en-US">
                <a:solidFill>
                  <a:srgbClr val="1E00AA"/>
                </a:solidFill>
                <a:cs typeface="Arial" panose="020B0604020202020204" pitchFamily="34" charset="0"/>
              </a:rPr>
              <a:t>– </a:t>
            </a:r>
            <a:r>
              <a:rPr lang="en-US" altLang="en-US" b="1">
                <a:solidFill>
                  <a:srgbClr val="1E00AA"/>
                </a:solidFill>
                <a:cs typeface="Arial" panose="020B0604020202020204" pitchFamily="34" charset="0"/>
              </a:rPr>
              <a:t>Inhuman Conduct </a:t>
            </a:r>
            <a:r>
              <a:rPr lang="en-US" altLang="en-US">
                <a:solidFill>
                  <a:srgbClr val="1E00AA"/>
                </a:solidFill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(domination, exploitation, corruption… are only the symptoms)</a:t>
            </a:r>
          </a:p>
          <a:p>
            <a:pPr marL="457200" indent="-457200">
              <a:buNone/>
            </a:pPr>
            <a:r>
              <a:rPr lang="en-US" altLang="en-US">
                <a:cs typeface="Arial" panose="020B0604020202020204" pitchFamily="34" charset="0"/>
              </a:rPr>
              <a:t>4.	Effort for getting rid of problem </a:t>
            </a:r>
            <a:r>
              <a:rPr lang="en-US" altLang="en-US" b="1">
                <a:solidFill>
                  <a:srgbClr val="1E00AA"/>
                </a:solidFill>
                <a:cs typeface="Arial" panose="020B0604020202020204" pitchFamily="34" charset="0"/>
              </a:rPr>
              <a:t>Ensure Human Conduct. Develop team</a:t>
            </a:r>
            <a:endParaRPr lang="en-US" altLang="en-US">
              <a:solidFill>
                <a:srgbClr val="1E00AA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CCDBD2-1366-4647-AB5E-466D3D877512}"/>
              </a:ext>
            </a:extLst>
          </p:cNvPr>
          <p:cNvCxnSpPr/>
          <p:nvPr/>
        </p:nvCxnSpPr>
        <p:spPr>
          <a:xfrm rot="16200000" flipH="1">
            <a:off x="3048000" y="356235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>
            <a:extLst>
              <a:ext uri="{FF2B5EF4-FFF2-40B4-BE49-F238E27FC236}">
                <a16:creationId xmlns:a16="http://schemas.microsoft.com/office/drawing/2014/main" id="{E740AD23-CDCB-46DF-B740-7696E7090C97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 b="1">
              <a:latin typeface="Kruti Dev 010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 b="1">
              <a:latin typeface="Kruti Dev 010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1400" b="1">
              <a:latin typeface="Kruti Dev 010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1">
                <a:latin typeface="Kruti Dev 010" pitchFamily="2" charset="0"/>
              </a:rPr>
              <a:t>leL;k &amp; </a:t>
            </a: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  <a:cs typeface="Shruti" panose="020B0502040204020203" pitchFamily="34" charset="0"/>
              </a:rPr>
              <a:t>Hkz’Vkpkj-</a:t>
            </a:r>
            <a:r>
              <a:rPr lang="en-US" altLang="en-US" sz="2800" b="1">
                <a:latin typeface="Kruti Dev 010" pitchFamily="2" charset="0"/>
                <a:cs typeface="Shruti" panose="020B0502040204020203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Kruti Dev 010" pitchFamily="2" charset="0"/>
              </a:rPr>
              <a:t>¼;k leL;k dk ladsr½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b="1">
              <a:latin typeface="Kruti Dev 010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1800" b="1">
              <a:latin typeface="Kruti Dev 010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1">
                <a:latin typeface="Kruti Dev 010" pitchFamily="2" charset="0"/>
              </a:rPr>
              <a:t>leL;k ls eqfDr ds fy, iz;kl &amp; </a:t>
            </a: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</a:rPr>
              <a:t>naM] vkanksyu </a:t>
            </a:r>
            <a:r>
              <a:rPr lang="en-US" altLang="en-US" sz="2800" b="1">
                <a:solidFill>
                  <a:srgbClr val="FF0000"/>
                </a:solidFill>
                <a:latin typeface="Kruti Dev 010" pitchFamily="2" charset="0"/>
              </a:rPr>
              <a:t>¼;k dsoy leL;k ds ladsr ls jkgr &amp; {kf.kd\½</a:t>
            </a:r>
            <a:endParaRPr lang="en-US" altLang="en-US" sz="2800" b="1">
              <a:latin typeface="Kruti Dev 010" pitchFamily="2" charset="0"/>
            </a:endParaRPr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520C4144-49F9-42AB-9B36-3A99A963F7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>
                <a:latin typeface="Kruti Dev 010" pitchFamily="2" charset="0"/>
              </a:rPr>
              <a:t>rRdkyhu lksp				lekt esa djus dk dke</a:t>
            </a:r>
            <a:endParaRPr lang="en-GB" altLang="en-US" sz="2800">
              <a:latin typeface="Kruti Dev 010" pitchFamily="2" charset="0"/>
            </a:endParaRPr>
          </a:p>
        </p:txBody>
      </p:sp>
      <p:sp>
        <p:nvSpPr>
          <p:cNvPr id="16388" name="Content Placeholder 7">
            <a:extLst>
              <a:ext uri="{FF2B5EF4-FFF2-40B4-BE49-F238E27FC236}">
                <a16:creationId xmlns:a16="http://schemas.microsoft.com/office/drawing/2014/main" id="{0CC17A1A-33FC-4D73-8627-C976E088B2EB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181726" y="609600"/>
            <a:ext cx="4486275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None/>
            </a:pPr>
            <a:r>
              <a:rPr lang="en-US" altLang="en-US" sz="2800" b="1">
                <a:latin typeface="Kruti Dev 010" pitchFamily="2" charset="0"/>
              </a:rPr>
              <a:t>1- lek/kku dh Li’Vrk</a:t>
            </a:r>
          </a:p>
          <a:p>
            <a:pPr marL="457200" indent="-457200">
              <a:buNone/>
            </a:pP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</a:rPr>
              <a:t>	ekuoh; </a:t>
            </a: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f”k{kk&amp;laLdkj] </a:t>
            </a: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</a:rPr>
              <a:t>vkpj.k]</a:t>
            </a:r>
            <a:endParaRPr lang="en-GB" altLang="en-US" sz="2800" b="1">
              <a:solidFill>
                <a:srgbClr val="1E00AA"/>
              </a:solidFill>
              <a:latin typeface="Kruti Dev 010" pitchFamily="2" charset="0"/>
            </a:endParaRPr>
          </a:p>
          <a:p>
            <a:pPr marL="457200" indent="-457200">
              <a:buNone/>
            </a:pP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</a:rPr>
              <a:t>	ekuoh; lafo/kku] O;oLFkk</a:t>
            </a:r>
            <a:endParaRPr lang="en-GB" altLang="en-US" sz="2800" b="1">
              <a:solidFill>
                <a:srgbClr val="1E00AA"/>
              </a:solidFill>
              <a:latin typeface="Kruti Dev 010" pitchFamily="2" charset="0"/>
            </a:endParaRPr>
          </a:p>
          <a:p>
            <a:pPr marL="457200" indent="-457200">
              <a:buNone/>
            </a:pPr>
            <a:r>
              <a:rPr lang="en-US" altLang="en-US" sz="2800" b="1">
                <a:latin typeface="Kruti Dev 010" pitchFamily="2" charset="0"/>
              </a:rPr>
              <a:t>2- lek/kku ds fy, iz;kl</a:t>
            </a:r>
          </a:p>
          <a:p>
            <a:pPr marL="457200" indent="-457200">
              <a:buNone/>
            </a:pPr>
            <a:endParaRPr lang="en-US" altLang="en-US" sz="2800" b="1">
              <a:latin typeface="Kruti Dev 010" pitchFamily="2" charset="0"/>
            </a:endParaRPr>
          </a:p>
          <a:p>
            <a:pPr marL="457200" indent="-457200">
              <a:buNone/>
            </a:pPr>
            <a:r>
              <a:rPr lang="en-US" altLang="en-US" sz="2800" b="1">
                <a:latin typeface="Kruti Dev 010" pitchFamily="2" charset="0"/>
              </a:rPr>
              <a:t>3- leL;k dh leh{kk &amp; lek/kku ds izdk”k esa&amp; </a:t>
            </a: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</a:rPr>
              <a:t>vEkkuoh; vkpj.k </a:t>
            </a:r>
            <a:r>
              <a:rPr lang="en-US" altLang="en-US" sz="2800" b="1">
                <a:solidFill>
                  <a:srgbClr val="FF0000"/>
                </a:solidFill>
                <a:latin typeface="Kruti Dev 010" pitchFamily="2" charset="0"/>
              </a:rPr>
              <a:t>¼“kklu] “kk¢’k.k] </a:t>
            </a:r>
            <a:r>
              <a:rPr lang="en-US" altLang="en-US" sz="2800" b="1">
                <a:solidFill>
                  <a:srgbClr val="FF0000"/>
                </a:solidFill>
                <a:latin typeface="Kruti Dev 010" pitchFamily="2" charset="0"/>
                <a:cs typeface="Shruti" panose="020B0502040204020203" pitchFamily="34" charset="0"/>
              </a:rPr>
              <a:t>Hkz’Vkpkj--- </a:t>
            </a:r>
            <a:r>
              <a:rPr lang="en-US" altLang="en-US" sz="2800" b="1">
                <a:solidFill>
                  <a:srgbClr val="FF0000"/>
                </a:solidFill>
                <a:latin typeface="Kruti Dev 010" pitchFamily="2" charset="0"/>
              </a:rPr>
              <a:t>leL;k ds ladsr½</a:t>
            </a:r>
          </a:p>
          <a:p>
            <a:pPr marL="457200" indent="-457200">
              <a:buNone/>
            </a:pPr>
            <a:r>
              <a:rPr lang="en-US" altLang="en-US" sz="2800" b="1">
                <a:latin typeface="Kruti Dev 010" pitchFamily="2" charset="0"/>
              </a:rPr>
              <a:t>4- leL;k ls eqfDr ds fy, iz;kl</a:t>
            </a:r>
          </a:p>
          <a:p>
            <a:pPr marL="457200" indent="-457200">
              <a:buNone/>
            </a:pP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</a:rPr>
              <a:t>	Ekkuoh; vkpj.k ds fy, iz;kl]</a:t>
            </a:r>
          </a:p>
          <a:p>
            <a:pPr marL="457200" indent="-457200">
              <a:buNone/>
            </a:pPr>
            <a:r>
              <a:rPr lang="en-US" altLang="en-US" sz="2800" b="1">
                <a:solidFill>
                  <a:srgbClr val="1E00AA"/>
                </a:solidFill>
                <a:latin typeface="Kruti Dev 010" pitchFamily="2" charset="0"/>
              </a:rPr>
              <a:t>	Vhe ds yksxksa dh rS;kjh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F64B6D-5654-490D-BA70-1B727778C44D}"/>
              </a:ext>
            </a:extLst>
          </p:cNvPr>
          <p:cNvCxnSpPr/>
          <p:nvPr/>
        </p:nvCxnSpPr>
        <p:spPr>
          <a:xfrm rot="16200000" flipH="1">
            <a:off x="3048000" y="356235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5">
            <a:extLst>
              <a:ext uri="{FF2B5EF4-FFF2-40B4-BE49-F238E27FC236}">
                <a16:creationId xmlns:a16="http://schemas.microsoft.com/office/drawing/2014/main" id="{B585E88A-561F-4CC4-93EC-BA854A9AD049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4572001" y="609600"/>
            <a:ext cx="2886075" cy="5943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People living together, but not in relationship of mutual fulfillment  (differing goals)</a:t>
            </a:r>
          </a:p>
          <a:p>
            <a:pPr marL="457200" indent="-457200">
              <a:buNone/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marL="457200" indent="-457200">
              <a:buNone/>
              <a:defRPr/>
            </a:pPr>
            <a:r>
              <a:rPr lang="en-US" b="1" dirty="0">
                <a:latin typeface="Arial" charset="0"/>
                <a:cs typeface="Arial" charset="0"/>
              </a:rPr>
              <a:t>Crowd</a:t>
            </a: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>
                <a:latin typeface="Arial" charset="0"/>
              </a:rPr>
              <a:t>Effort for dealing with problems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>
                <a:latin typeface="Arial" charset="0"/>
              </a:rPr>
              <a:t>Laws, Rules, Regulations</a:t>
            </a:r>
          </a:p>
        </p:txBody>
      </p:sp>
      <p:sp>
        <p:nvSpPr>
          <p:cNvPr id="6148" name="Title 3">
            <a:extLst>
              <a:ext uri="{FF2B5EF4-FFF2-40B4-BE49-F238E27FC236}">
                <a16:creationId xmlns:a16="http://schemas.microsoft.com/office/drawing/2014/main" id="{4BFE9568-FDAB-40B1-9595-9A7C02043C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Proactive		    Active		          Reactive</a:t>
            </a:r>
          </a:p>
        </p:txBody>
      </p:sp>
      <p:sp>
        <p:nvSpPr>
          <p:cNvPr id="6146" name="Content Placeholder 4">
            <a:extLst>
              <a:ext uri="{FF2B5EF4-FFF2-40B4-BE49-F238E27FC236}">
                <a16:creationId xmlns:a16="http://schemas.microsoft.com/office/drawing/2014/main" id="{7F228611-F89C-48D6-94C2-F47DD40DC032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1524001" y="609600"/>
            <a:ext cx="2898775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People living together, in a relationship of mutual fulfillment (common goal)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1200" b="1"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b="1">
                <a:cs typeface="Arial" panose="020B0604020202020204" pitchFamily="34" charset="0"/>
              </a:rPr>
              <a:t>Society</a:t>
            </a: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Effort for common goal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Human Education-sanskar</a:t>
            </a:r>
          </a:p>
        </p:txBody>
      </p:sp>
      <p:sp>
        <p:nvSpPr>
          <p:cNvPr id="7173" name="Content Placeholder 5">
            <a:extLst>
              <a:ext uri="{FF2B5EF4-FFF2-40B4-BE49-F238E27FC236}">
                <a16:creationId xmlns:a16="http://schemas.microsoft.com/office/drawing/2014/main" id="{A9B068EF-3DB5-4EEC-A345-1566C732AFED}"/>
              </a:ext>
            </a:extLst>
          </p:cNvPr>
          <p:cNvSpPr txBox="1">
            <a:spLocks/>
          </p:cNvSpPr>
          <p:nvPr/>
        </p:nvSpPr>
        <p:spPr bwMode="auto">
          <a:xfrm>
            <a:off x="7781926" y="609600"/>
            <a:ext cx="28860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2200" dirty="0">
                <a:latin typeface="Arial" charset="0"/>
                <a:cs typeface="Arial" charset="0"/>
              </a:rPr>
              <a:t>People living separately, in opposition / struggle (conflicting goals)</a:t>
            </a:r>
          </a:p>
          <a:p>
            <a:pPr marL="457200" indent="-457200" eaLnBrk="1" hangingPunct="1">
              <a:defRPr/>
            </a:pPr>
            <a:endParaRPr lang="en-US" b="1" dirty="0">
              <a:latin typeface="Arial" charset="0"/>
              <a:cs typeface="Arial" charset="0"/>
            </a:endParaRPr>
          </a:p>
          <a:p>
            <a:pPr marL="457200" indent="-457200" eaLnBrk="1" hangingPunct="1">
              <a:defRPr/>
            </a:pPr>
            <a:r>
              <a:rPr lang="en-US" sz="2200" b="1" dirty="0">
                <a:latin typeface="Arial" charset="0"/>
                <a:cs typeface="Arial" charset="0"/>
              </a:rPr>
              <a:t>Battlefield</a:t>
            </a:r>
          </a:p>
          <a:p>
            <a:pPr marL="228600" indent="-228600">
              <a:spcBef>
                <a:spcPct val="20000"/>
              </a:spcBef>
              <a:defRPr/>
            </a:pPr>
            <a:endParaRPr lang="en-US" sz="2200" dirty="0">
              <a:latin typeface="Arial" charset="0"/>
            </a:endParaRPr>
          </a:p>
          <a:p>
            <a:pPr marL="228600" indent="-228600">
              <a:spcBef>
                <a:spcPct val="20000"/>
              </a:spcBef>
              <a:defRPr/>
            </a:pPr>
            <a:r>
              <a:rPr lang="en-US" sz="2200" dirty="0">
                <a:latin typeface="Arial" charset="0"/>
              </a:rPr>
              <a:t>Effort for dealing with problems</a:t>
            </a:r>
          </a:p>
          <a:p>
            <a:pPr marL="228600" indent="-228600">
              <a:spcBef>
                <a:spcPct val="20000"/>
              </a:spcBef>
              <a:defRPr/>
            </a:pPr>
            <a:endParaRPr lang="en-US" sz="2200" dirty="0">
              <a:latin typeface="Arial" charset="0"/>
            </a:endParaRPr>
          </a:p>
          <a:p>
            <a:pPr marL="228600" indent="-228600">
              <a:spcBef>
                <a:spcPct val="20000"/>
              </a:spcBef>
              <a:defRPr/>
            </a:pPr>
            <a:r>
              <a:rPr lang="en-US" sz="2200" dirty="0">
                <a:latin typeface="Arial" charset="0"/>
              </a:rPr>
              <a:t>Penal Code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AF4F-B12B-454E-8BBE-2EE20575B7F6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b="1" u="sng">
                <a:cs typeface="Arial" panose="020B0604020202020204" pitchFamily="34" charset="0"/>
              </a:rPr>
              <a:t>Problems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We can see many problems, at all levels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	- Individual level  - Family level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	- Society	       - Nature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We are troubled by these problems, we want to get rid of them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1000"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b="1" u="sng">
                <a:cs typeface="Arial" panose="020B0604020202020204" pitchFamily="34" charset="0"/>
              </a:rPr>
              <a:t>Efforts to get rid of problems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We are making effort at every level (individual, family, social, nature)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Many people are making effort (individuals, families, organisations, movements...)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9B742-3CA1-4C8C-977B-94B01EE15BCC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181726" y="609600"/>
            <a:ext cx="4486275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sz="2800" b="1" u="sng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leL;k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vusd leL;k,a] gj Lrj ij fn[kkbZ nsrh gSa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	&amp; O;fDrxr	&amp; ifjokjxr]	    &amp; lektxr	&amp; izÑfrxr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ge buls =Lr gSa] buls eqDr gksuk pkgrs gSa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 b="1" u="sng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leL;k ls eqfDr ds fy, iz;kl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gj Lrj ij iz;kl dj jgss gSa ¼O;fDr] ifjokj] lekt] izÑfr ds Lrj ij½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cgqr yksx iz;kl dj jgs gSa  ¼O;fDrxr iz;kl] laLFkkxr iz;kl] vkanksyukRed iz;kl---½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B48F9840-6DE9-4AA4-8BB9-4C8AF5567A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Current Situation			</a:t>
            </a:r>
            <a:r>
              <a:rPr lang="en-US" altLang="en-US" sz="2800">
                <a:latin typeface="Kruti Dev 010" pitchFamily="2" charset="0"/>
              </a:rPr>
              <a:t>vkt dh fLFkfr</a:t>
            </a:r>
            <a:endParaRPr lang="en-US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B23D70-4F6C-4596-9F0F-B25C98BA838A}"/>
              </a:ext>
            </a:extLst>
          </p:cNvPr>
          <p:cNvCxnSpPr/>
          <p:nvPr/>
        </p:nvCxnSpPr>
        <p:spPr>
          <a:xfrm rot="16200000" flipH="1">
            <a:off x="3048000" y="356235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A63A638-B90D-42E5-8B59-43839A3AD83D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Arial" charset="0"/>
              <a:buNone/>
              <a:defRPr/>
            </a:pPr>
            <a:r>
              <a:t>Problem – </a:t>
            </a:r>
            <a:r>
              <a:rPr>
                <a:solidFill>
                  <a:srgbClr val="FF0000"/>
                </a:solidFill>
              </a:rPr>
              <a:t>Communication </a:t>
            </a:r>
            <a:r>
              <a:rPr lang="en-US" dirty="0">
                <a:solidFill>
                  <a:srgbClr val="FF0000"/>
                </a:solidFill>
              </a:rPr>
              <a:t>and relationship </a:t>
            </a:r>
            <a:r>
              <a:rPr>
                <a:solidFill>
                  <a:srgbClr val="FF0000"/>
                </a:solidFill>
              </a:rPr>
              <a:t>between people</a:t>
            </a:r>
          </a:p>
          <a:p>
            <a:pPr>
              <a:buFont typeface="Symbol" pitchFamily="18" charset="2"/>
              <a:buNone/>
              <a:defRPr/>
            </a:pPr>
            <a:endParaRPr sz="1500"/>
          </a:p>
          <a:p>
            <a:pPr>
              <a:buFont typeface="Symbol" pitchFamily="18" charset="2"/>
              <a:buNone/>
              <a:defRPr/>
            </a:pPr>
            <a:r>
              <a:t>Effort to get rid of problem – </a:t>
            </a:r>
            <a:r>
              <a:rPr>
                <a:solidFill>
                  <a:srgbClr val="FF0000"/>
                </a:solidFill>
              </a:rPr>
              <a:t>Telephony</a:t>
            </a:r>
          </a:p>
          <a:p>
            <a:pPr>
              <a:buFont typeface="Symbol" pitchFamily="18" charset="2"/>
              <a:buNone/>
              <a:defRPr/>
            </a:pPr>
            <a:endParaRPr sz="3500"/>
          </a:p>
          <a:p>
            <a:pPr>
              <a:buFont typeface="Symbol" pitchFamily="18" charset="2"/>
              <a:buNone/>
              <a:defRPr/>
            </a:pPr>
            <a:r>
              <a:t>Technology – Mobile Phone</a:t>
            </a:r>
          </a:p>
          <a:p>
            <a:pPr>
              <a:buFont typeface="Symbol" pitchFamily="18" charset="2"/>
              <a:buNone/>
              <a:defRPr/>
            </a:pPr>
            <a:endParaRPr sz="1900"/>
          </a:p>
          <a:p>
            <a:pPr>
              <a:buFont typeface="Symbol" pitchFamily="18" charset="2"/>
              <a:buNone/>
              <a:defRPr/>
            </a:pPr>
            <a:r>
              <a:t>Technology is successful – About 80% of the population has a land-line or mobile phone</a:t>
            </a:r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 sz="1900"/>
          </a:p>
          <a:p>
            <a:pPr>
              <a:buFont typeface="Symbol" pitchFamily="18" charset="2"/>
              <a:buNone/>
              <a:defRPr/>
            </a:pPr>
            <a:r>
              <a:t>Technology </a:t>
            </a:r>
            <a:r>
              <a:rPr lang="en-US" dirty="0" err="1"/>
              <a:t>wa</a:t>
            </a:r>
            <a:r>
              <a:t>s sucessful? Transmission increased </a:t>
            </a:r>
            <a:r>
              <a:rPr>
                <a:solidFill>
                  <a:srgbClr val="FF0000"/>
                </a:solidFill>
              </a:rPr>
              <a:t>but </a:t>
            </a:r>
            <a:r>
              <a:rPr lang="en-US" dirty="0">
                <a:solidFill>
                  <a:srgbClr val="FF0000"/>
                </a:solidFill>
              </a:rPr>
              <a:t> has </a:t>
            </a:r>
            <a:r>
              <a:rPr>
                <a:solidFill>
                  <a:srgbClr val="FF0000"/>
                </a:solidFill>
              </a:rPr>
              <a:t>communication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>
                <a:solidFill>
                  <a:srgbClr val="FF0000"/>
                </a:solidFill>
              </a:rPr>
              <a:t>sense of relationship </a:t>
            </a:r>
            <a:r>
              <a:rPr lang="en-US" dirty="0">
                <a:solidFill>
                  <a:srgbClr val="FF0000"/>
                </a:solidFill>
              </a:rPr>
              <a:t>become better or worse?</a:t>
            </a: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CCBFD-891E-425D-B9A1-4F6388A61468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181726" y="609600"/>
            <a:ext cx="4486275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leL;k &amp; </a:t>
            </a:r>
            <a:r>
              <a:rPr lang="en-US" altLang="en-US" sz="2800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vkilh okrkZyki o laca/k 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1000">
              <a:latin typeface="Kruti Dev 010" pitchFamily="2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leL;k ls eqfDr ds fy, iz;kl &amp; </a:t>
            </a:r>
            <a:r>
              <a:rPr lang="en-US" altLang="en-US" sz="2800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nwjHkk"k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1000">
              <a:latin typeface="Kruti Dev 010" pitchFamily="2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rduhdh &amp; eksckby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1000">
              <a:solidFill>
                <a:srgbClr val="1E00AA"/>
              </a:solidFill>
              <a:latin typeface="Kruti Dev 010" pitchFamily="2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rduhdh lQy gqbZ &amp; 80</a:t>
            </a:r>
            <a:r>
              <a:rPr lang="en-US" altLang="en-US" sz="2000">
                <a:solidFill>
                  <a:srgbClr val="1E00AA"/>
                </a:solidFill>
                <a:cs typeface="Arial" panose="020B0604020202020204" pitchFamily="34" charset="0"/>
              </a:rPr>
              <a:t>%</a:t>
            </a: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 yksxsa ds ikl eksckby ;k ySaM&amp;ykbu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3200">
              <a:solidFill>
                <a:srgbClr val="1E00AA"/>
              </a:solidFill>
              <a:latin typeface="Kruti Dev 010" pitchFamily="2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rduhdh lQy gqbZ\&amp; vkilh okrkZyki c&lt;+k] </a:t>
            </a:r>
            <a:r>
              <a:rPr lang="en-US" altLang="en-US" sz="2800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ijarq laca/k &amp;Bhd gq, ;k fcxM+s \</a:t>
            </a:r>
            <a:endParaRPr lang="en-US" altLang="en-US" sz="2800">
              <a:solidFill>
                <a:srgbClr val="FF0000"/>
              </a:solidFill>
              <a:latin typeface="Kruti Dev 010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196" name="Title 1">
            <a:extLst>
              <a:ext uri="{FF2B5EF4-FFF2-40B4-BE49-F238E27FC236}">
                <a16:creationId xmlns:a16="http://schemas.microsoft.com/office/drawing/2014/main" id="{73AE0A31-93ED-498E-8CA7-08BF69C563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Arial" panose="020B0604020202020204" pitchFamily="34" charset="0"/>
              </a:rPr>
              <a:t>Current Situation – Example	</a:t>
            </a:r>
            <a:r>
              <a:rPr lang="en-US" altLang="en-US" sz="2800">
                <a:latin typeface="Kruti Dev 010" pitchFamily="2" charset="0"/>
              </a:rPr>
              <a:t>vkt dh fLFkfr &amp; mnkgj.k</a:t>
            </a:r>
            <a:endParaRPr lang="en-GB" altLang="en-US">
              <a:latin typeface="Kruti Dev 01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B4F0BE-75B4-4C86-AE68-44845EFC6EA0}"/>
              </a:ext>
            </a:extLst>
          </p:cNvPr>
          <p:cNvCxnSpPr/>
          <p:nvPr/>
        </p:nvCxnSpPr>
        <p:spPr>
          <a:xfrm rot="16200000" flipH="1">
            <a:off x="3048000" y="356235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4E7F21F2-F773-4372-965B-9684C3E3028D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Problem – 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Fair price for sugarcane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Effort to get rid of problem – 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Farmer movement demanding fair price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Movement – 10 lakh farmers 25 days in Meerut city surrounded by 30,000 police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Movement was successful – Price of sugarcane increased from Rs 18/quintal </a:t>
            </a:r>
            <a:r>
              <a:rPr lang="en-US" altLang="en-US">
                <a:cs typeface="Arial" panose="020B0604020202020204" pitchFamily="34" charset="0"/>
                <a:sym typeface="Wingdings" panose="05000000000000000000" pitchFamily="2" charset="2"/>
              </a:rPr>
              <a:t> Rs 35/quintal</a:t>
            </a:r>
            <a:endParaRPr lang="en-US" altLang="en-US"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Movement was sucessful?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Side-effects dowry, weapons, consumptive expenditure … insecurity</a:t>
            </a:r>
            <a:endParaRPr lang="en-GB" altLang="en-US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CD7FD-E886-42A2-BDC8-3838CE0D23A7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181726" y="609600"/>
            <a:ext cx="4486275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</a:rPr>
              <a:t>leL;k &amp; </a:t>
            </a:r>
            <a:r>
              <a:rPr lang="en-US" altLang="en-US" sz="2800">
                <a:solidFill>
                  <a:srgbClr val="FF0000"/>
                </a:solidFill>
                <a:latin typeface="Kruti Dev 010" pitchFamily="2" charset="0"/>
              </a:rPr>
              <a:t>xUus dk mfpr ewY;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</a:rPr>
              <a:t>leL;k ls eqfDr ds fy, iz;kl &amp; </a:t>
            </a:r>
            <a:r>
              <a:rPr lang="en-US" altLang="en-US" sz="2800">
                <a:solidFill>
                  <a:srgbClr val="FF0000"/>
                </a:solidFill>
                <a:latin typeface="Kruti Dev 010" pitchFamily="2" charset="0"/>
              </a:rPr>
              <a:t>mfpr ewY; ds fy, fdlku vkanksyu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</a:rPr>
              <a:t>vkanksyu &amp; 10 yk[k fdlku] 25 fnu esjB “kgj 30]000 iqfyl ds ?ksjs esa--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</a:rPr>
              <a:t>vkanksyu lQy gqvk &amp; xUus dk ewY; 18:0@fDo0 </a:t>
            </a: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</a:rPr>
              <a:t>35 :0@fDo0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3200">
              <a:solidFill>
                <a:srgbClr val="1E00AA"/>
              </a:solidFill>
              <a:latin typeface="Kruti Dev 010" pitchFamily="2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</a:rPr>
              <a:t>vkanksyu lQy gqvk\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FF0000"/>
                </a:solidFill>
                <a:latin typeface="Kruti Dev 010" pitchFamily="2" charset="0"/>
              </a:rPr>
              <a:t>izHkko&amp;ngst] gfFk;kj] Hkksxoknh [kpZ------vlqj{kk</a:t>
            </a:r>
            <a:endParaRPr lang="en-US" altLang="en-US" sz="2800">
              <a:solidFill>
                <a:srgbClr val="FF0000"/>
              </a:solidFill>
              <a:latin typeface="Kruti Dev 010" pitchFamily="2" charset="0"/>
              <a:sym typeface="Wingdings" panose="05000000000000000000" pitchFamily="2" charset="2"/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11C52857-2EB5-412C-97F1-FDAC8E16BC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Arial" panose="020B0604020202020204" pitchFamily="34" charset="0"/>
              </a:rPr>
              <a:t>Current Situation – Example	</a:t>
            </a:r>
            <a:r>
              <a:rPr lang="en-US" altLang="en-US" sz="2800">
                <a:latin typeface="Kruti Dev 010" pitchFamily="2" charset="0"/>
              </a:rPr>
              <a:t>vkt dh fLFkfr &amp; mnkgj.k</a:t>
            </a:r>
            <a:endParaRPr lang="en-GB" altLang="en-US">
              <a:latin typeface="Kruti Dev 01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0BCEF-7B0B-4AEF-AA3C-D22473541DED}"/>
              </a:ext>
            </a:extLst>
          </p:cNvPr>
          <p:cNvCxnSpPr/>
          <p:nvPr/>
        </p:nvCxnSpPr>
        <p:spPr>
          <a:xfrm rot="16200000" flipH="1">
            <a:off x="3048000" y="356235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6C5A438-59ED-42DF-BB78-05AAD2BE93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Need for a Holistic Solution Perspective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2684A1F2-D329-4FCE-8047-86E35C743B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  <a:defRPr/>
            </a:pPr>
            <a:r>
              <a:rPr lang="en-GB">
                <a:latin typeface="Arial" charset="0"/>
                <a:cs typeface="Arial" charset="0"/>
              </a:rPr>
              <a:t>There are no exclusively technical or managerial solutions to the underlying issues –  for answers we need to look at things holistically</a:t>
            </a:r>
          </a:p>
          <a:p>
            <a:pPr>
              <a:buFont typeface="Symbol" pitchFamily="18" charset="2"/>
              <a:buNone/>
              <a:defRPr/>
            </a:pPr>
            <a:endParaRPr lang="en-GB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>
                <a:latin typeface="Arial" charset="0"/>
                <a:cs typeface="Arial" charset="0"/>
              </a:rPr>
              <a:t>Technology/management is only a means to achieve what is considered valuable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100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>
                <a:latin typeface="Arial" charset="0"/>
                <a:cs typeface="Arial" charset="0"/>
              </a:rPr>
              <a:t>What is considered valuable has to be decided by human beings &amp; not by technology itself</a:t>
            </a:r>
          </a:p>
          <a:p>
            <a:pPr marL="457200" indent="-457200">
              <a:buFont typeface="+mj-lt"/>
              <a:buAutoNum type="arabicPeriod"/>
              <a:defRPr/>
            </a:pPr>
            <a:endParaRPr sz="100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>
                <a:latin typeface="Arial" charset="0"/>
                <a:cs typeface="Arial" charset="0"/>
              </a:rPr>
              <a:t>In the absence of a common understanding of what is valuable for human beings, and in all aspects of living, technology use is directionless. In fact, without a holistic perspective, technology use can be problematic, harmful and destructive</a:t>
            </a:r>
          </a:p>
          <a:p>
            <a:pPr marL="457200" indent="-457200">
              <a:buFont typeface="+mj-lt"/>
              <a:buAutoNum type="arabicPeriod"/>
              <a:defRPr/>
            </a:pPr>
            <a:endParaRPr sz="100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>
                <a:latin typeface="Arial" charset="0"/>
                <a:cs typeface="Arial" charset="0"/>
              </a:rPr>
              <a:t>In the current use of technology, 3 major symptoms are visible</a:t>
            </a:r>
          </a:p>
          <a:p>
            <a:pPr marL="914400" lvl="2" indent="-457200">
              <a:defRPr/>
            </a:pPr>
            <a:r>
              <a:rPr>
                <a:latin typeface="Arial" charset="0"/>
                <a:cs typeface="Arial" charset="0"/>
              </a:rPr>
              <a:t>Pollution (e.g. global warming)</a:t>
            </a:r>
          </a:p>
          <a:p>
            <a:pPr marL="914400" lvl="2" indent="-457200">
              <a:defRPr/>
            </a:pPr>
            <a:r>
              <a:rPr>
                <a:latin typeface="Arial" charset="0"/>
                <a:cs typeface="Arial" charset="0"/>
              </a:rPr>
              <a:t>Resource depletion</a:t>
            </a:r>
          </a:p>
          <a:p>
            <a:pPr marL="914400" lvl="2" indent="-457200">
              <a:defRPr/>
            </a:pPr>
            <a:r>
              <a:rPr>
                <a:latin typeface="Arial" charset="0"/>
                <a:cs typeface="Arial" charset="0"/>
              </a:rPr>
              <a:t>Human-human conflict (e.g. terrorism)</a:t>
            </a:r>
          </a:p>
          <a:p>
            <a:pPr marL="685800" lvl="1" indent="-457200">
              <a:buNone/>
              <a:defRPr/>
            </a:pPr>
            <a:endParaRPr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ABEE288-93B3-4C1F-BA1A-D41A151D9D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>
                <a:latin typeface="Kruti Dev 010" pitchFamily="2" charset="0"/>
                <a:cs typeface="Arial" panose="020B0604020202020204" pitchFamily="34" charset="0"/>
              </a:rPr>
              <a:t>lek/kku dh vko';drk</a:t>
            </a:r>
            <a:endParaRPr lang="en-GB" altLang="en-US" sz="2400"/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9EEFE27A-FEB6-4B8E-8B90-F5B9C36CC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None/>
            </a:pPr>
            <a:r>
              <a:rPr lang="en-GB" altLang="en-US" sz="2700" b="1">
                <a:latin typeface="Kruti Dev 010" pitchFamily="2" charset="0"/>
              </a:rPr>
              <a:t>bu ekSfyd fcUnqvksa ij rduhdh ;k izca/ku ds fo'ks’k iz;ksx ls dksbZ lek/kku ugha fudy ldrkA</a:t>
            </a:r>
          </a:p>
          <a:p>
            <a:pPr marL="457200" indent="-457200">
              <a:buNone/>
            </a:pPr>
            <a:r>
              <a:rPr lang="en-GB" altLang="en-US" sz="2700" b="1">
                <a:latin typeface="Kruti Dev 010" pitchFamily="2" charset="0"/>
              </a:rPr>
              <a:t>	D;ksafd</a:t>
            </a:r>
          </a:p>
          <a:p>
            <a:pPr marL="457200" indent="-457200">
              <a:buNone/>
            </a:pPr>
            <a:r>
              <a:rPr lang="en-GB" altLang="en-US" sz="2700" b="1">
                <a:latin typeface="Kruti Dev 010" pitchFamily="2" charset="0"/>
              </a:rPr>
              <a:t>1- ftls ge ewY;oku ekurs gSa] rduhdh o izca/ku mls iwjk djus dk ek/;e gSA</a:t>
            </a:r>
          </a:p>
          <a:p>
            <a:pPr marL="457200" indent="-457200">
              <a:buNone/>
            </a:pPr>
            <a:r>
              <a:rPr lang="en-GB" altLang="en-US" sz="2700" b="1">
                <a:latin typeface="Kruti Dev 010" pitchFamily="2" charset="0"/>
              </a:rPr>
              <a:t>2- D;k ewY;oku gS vkSj D;k ugha] ;g ekuo ds }kjk r; gksrk gS] Rkduhdh ds }kjk ughaA</a:t>
            </a:r>
            <a:endParaRPr lang="en-GB" altLang="en-US" sz="2700" b="1"/>
          </a:p>
          <a:p>
            <a:pPr marL="457200" indent="-457200">
              <a:buNone/>
            </a:pPr>
            <a:r>
              <a:rPr lang="en-GB" altLang="en-US" sz="2700" b="1">
                <a:latin typeface="Kruti Dev 010" pitchFamily="2" charset="0"/>
              </a:rPr>
              <a:t>3-</a:t>
            </a:r>
            <a:r>
              <a:rPr lang="en-GB" altLang="en-US" sz="2700" b="1"/>
              <a:t> </a:t>
            </a:r>
            <a:r>
              <a:rPr lang="en-GB" altLang="en-US" sz="2700" b="1">
                <a:latin typeface="Kruti Dev 010" pitchFamily="2" charset="0"/>
              </a:rPr>
              <a:t>bl ckjs esa ,d lkoZHkkSe Lke&gt; ds vHkko esa rduhdh dk iz;ksx fn'kkghu gSA ;g fn'kkghurk leL;kdkjd] gkfudkjd rFkk fo/oald gks ldrh gSA</a:t>
            </a:r>
          </a:p>
          <a:p>
            <a:pPr marL="457200" indent="-457200">
              <a:buNone/>
            </a:pPr>
            <a:r>
              <a:rPr lang="en-GB" altLang="en-US" sz="2700" b="1">
                <a:latin typeface="Kruti Dev 010" pitchFamily="2" charset="0"/>
              </a:rPr>
              <a:t>4- vHkh rduhdh ds nq’iz;ksx ls rhu rjg dh leL;k,Wa fn[k jgh gSa</a:t>
            </a:r>
          </a:p>
          <a:p>
            <a:pPr marL="914400" lvl="2" indent="-457200">
              <a:buNone/>
            </a:pPr>
            <a:r>
              <a:rPr lang="en-GB" altLang="en-US" sz="2700" b="1">
                <a:latin typeface="Kruti Dev 010" pitchFamily="2" charset="0"/>
              </a:rPr>
              <a:t>&amp; iznw’k.k ¼/kjrh rkixzLr gksuk½</a:t>
            </a:r>
          </a:p>
          <a:p>
            <a:pPr marL="914400" lvl="2" indent="-457200">
              <a:buNone/>
            </a:pPr>
            <a:r>
              <a:rPr lang="en-GB" altLang="en-US" sz="2700" b="1">
                <a:latin typeface="Kruti Dev 010" pitchFamily="2" charset="0"/>
              </a:rPr>
              <a:t>&amp; lalk/kuksa dk vHkko</a:t>
            </a:r>
          </a:p>
          <a:p>
            <a:pPr marL="914400" lvl="2" indent="-457200">
              <a:buNone/>
            </a:pPr>
            <a:r>
              <a:rPr lang="en-GB" altLang="en-US" sz="2700" b="1">
                <a:latin typeface="Kruti Dev 010" pitchFamily="2" charset="0"/>
              </a:rPr>
              <a:t>&amp; ekuo&amp;ekuo la?k’kZ ¼tSls vkradokn½</a:t>
            </a:r>
          </a:p>
        </p:txBody>
      </p:sp>
      <p:grpSp>
        <p:nvGrpSpPr>
          <p:cNvPr id="11268" name="Group 5">
            <a:extLst>
              <a:ext uri="{FF2B5EF4-FFF2-40B4-BE49-F238E27FC236}">
                <a16:creationId xmlns:a16="http://schemas.microsoft.com/office/drawing/2014/main" id="{F9618BEC-CF22-44AF-9802-57C4CA3D113E}"/>
              </a:ext>
            </a:extLst>
          </p:cNvPr>
          <p:cNvGrpSpPr>
            <a:grpSpLocks/>
          </p:cNvGrpSpPr>
          <p:nvPr/>
        </p:nvGrpSpPr>
        <p:grpSpPr bwMode="auto">
          <a:xfrm>
            <a:off x="6281738" y="4876800"/>
            <a:ext cx="4310062" cy="1295400"/>
            <a:chOff x="4376761" y="4876800"/>
            <a:chExt cx="4310052" cy="129540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77EF5BAC-080B-468A-998F-4C8C98C40E17}"/>
                </a:ext>
              </a:extLst>
            </p:cNvPr>
            <p:cNvSpPr/>
            <p:nvPr/>
          </p:nvSpPr>
          <p:spPr>
            <a:xfrm>
              <a:off x="4376761" y="4876800"/>
              <a:ext cx="228599" cy="129540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270" name="TextBox 4">
              <a:extLst>
                <a:ext uri="{FF2B5EF4-FFF2-40B4-BE49-F238E27FC236}">
                  <a16:creationId xmlns:a16="http://schemas.microsoft.com/office/drawing/2014/main" id="{A34F903F-03CA-4D04-8DD4-7BC753170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13" y="5262104"/>
              <a:ext cx="411480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700" b="1">
                  <a:solidFill>
                    <a:srgbClr val="FF0000"/>
                  </a:solidFill>
                  <a:latin typeface="Kruti Dev 010" pitchFamily="2" charset="0"/>
                </a:rPr>
                <a:t>;g leL;k,Wa gSa ;k dsoy ladsr\</a:t>
              </a:r>
              <a:endParaRPr lang="en-US" altLang="en-US" sz="27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>
            <a:extLst>
              <a:ext uri="{FF2B5EF4-FFF2-40B4-BE49-F238E27FC236}">
                <a16:creationId xmlns:a16="http://schemas.microsoft.com/office/drawing/2014/main" id="{09B3F138-ADB3-4BC2-8F9D-FF6C6A96C676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GB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Problem </a:t>
            </a:r>
            <a:r>
              <a:rPr lang="en-US" altLang="en-US" sz="2400" b="1">
                <a:solidFill>
                  <a:srgbClr val="1E00AA"/>
                </a:solidFill>
                <a:latin typeface="Kruti Dev 010" pitchFamily="2" charset="0"/>
              </a:rPr>
              <a:t>leL;k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32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Solution </a:t>
            </a:r>
            <a:r>
              <a:rPr lang="en-US" altLang="en-US" sz="2400" b="1">
                <a:solidFill>
                  <a:srgbClr val="1E00AA"/>
                </a:solidFill>
                <a:latin typeface="Kruti Dev 010" pitchFamily="2" charset="0"/>
              </a:rPr>
              <a:t>leL;k ls eqfDr ds fy, iz;kl</a:t>
            </a:r>
            <a:endParaRPr lang="en-US" altLang="en-US" sz="2800" b="1">
              <a:solidFill>
                <a:srgbClr val="1E00AA"/>
              </a:solidFill>
              <a:latin typeface="Kruti Dev 010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2291" name="Title 1">
            <a:extLst>
              <a:ext uri="{FF2B5EF4-FFF2-40B4-BE49-F238E27FC236}">
                <a16:creationId xmlns:a16="http://schemas.microsoft.com/office/drawing/2014/main" id="{B6E566AF-C5C1-43F7-86B6-5DEDAD3FA6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Arial" panose="020B0604020202020204" pitchFamily="34" charset="0"/>
              </a:rPr>
              <a:t>Current  Approach </a:t>
            </a:r>
            <a:r>
              <a:rPr lang="en-US" altLang="en-US" sz="2800">
                <a:latin typeface="Kruti Dev 010" pitchFamily="2" charset="0"/>
              </a:rPr>
              <a:t>rRdkyhu lksp</a:t>
            </a: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206FB-1C42-435C-8D83-A217B65C5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1600"/>
            <a:ext cx="91440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/>
              <a:t>Is this approach enough or something more is required?</a:t>
            </a:r>
          </a:p>
          <a:p>
            <a:pPr eaLnBrk="1" hangingPunct="1"/>
            <a:r>
              <a:rPr lang="en-US" altLang="en-US" sz="2400" b="1">
                <a:solidFill>
                  <a:srgbClr val="1E00AA"/>
                </a:solidFill>
                <a:latin typeface="Kruti Dev 010" pitchFamily="2" charset="0"/>
              </a:rPr>
              <a:t>tSlk py jgk gS oSlk gh Bhd gS] ;k vkSj Hkh dqN djus dh vko”;drk gS\</a:t>
            </a:r>
            <a:endParaRPr lang="en-US" altLang="en-US" sz="2400">
              <a:solidFill>
                <a:srgbClr val="1E00AA"/>
              </a:solidFill>
            </a:endParaRPr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3B96BE-BE59-42BD-BEB0-89FC38A96911}"/>
              </a:ext>
            </a:extLst>
          </p:cNvPr>
          <p:cNvCxnSpPr>
            <a:endCxn id="7" idx="0"/>
          </p:cNvCxnSpPr>
          <p:nvPr/>
        </p:nvCxnSpPr>
        <p:spPr>
          <a:xfrm rot="5400000">
            <a:off x="3762376" y="2847976"/>
            <a:ext cx="466725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8001135-14A6-408B-9C29-7034707712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Arial" panose="020B0604020202020204" pitchFamily="34" charset="0"/>
              </a:rPr>
              <a:t>Problem Approach 			Holistic Solution  Approach</a:t>
            </a:r>
            <a:endParaRPr lang="en-GB" altLang="en-US" sz="2800">
              <a:cs typeface="Arial" panose="020B0604020202020204" pitchFamily="34" charset="0"/>
            </a:endParaRPr>
          </a:p>
        </p:txBody>
      </p:sp>
      <p:sp>
        <p:nvSpPr>
          <p:cNvPr id="13315" name="Content Placeholder 7">
            <a:extLst>
              <a:ext uri="{FF2B5EF4-FFF2-40B4-BE49-F238E27FC236}">
                <a16:creationId xmlns:a16="http://schemas.microsoft.com/office/drawing/2014/main" id="{BE0D1902-0950-4149-8E18-1AE7D1B8FDB6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181726" y="609600"/>
            <a:ext cx="4486275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Clarity of All Encompassing Solution </a:t>
            </a:r>
            <a:r>
              <a:rPr lang="en-US" altLang="en-US" sz="1600">
                <a:cs typeface="Arial" panose="020B0604020202020204" pitchFamily="34" charset="0"/>
              </a:rPr>
              <a:t>(about living with human conduct in every aspect of living)</a:t>
            </a:r>
          </a:p>
          <a:p>
            <a:pPr marL="457200" indent="-457200">
              <a:buNone/>
            </a:pPr>
            <a:r>
              <a:rPr lang="en-US" altLang="en-US" sz="1600" b="1">
                <a:cs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rgbClr val="1E00AA"/>
                </a:solidFill>
                <a:latin typeface="Kruti Dev 010" pitchFamily="2" charset="0"/>
              </a:rPr>
              <a:t>lek/kku dh Li’Vrk</a:t>
            </a:r>
            <a:endParaRPr lang="en-US" altLang="en-US">
              <a:solidFill>
                <a:srgbClr val="1E00AA"/>
              </a:solidFill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en-US" altLang="en-US">
                <a:cs typeface="Arial" panose="020B0604020202020204" pitchFamily="34" charset="0"/>
              </a:rPr>
              <a:t>2.	Effort for All Encompassing Solution </a:t>
            </a:r>
            <a:r>
              <a:rPr lang="en-US" altLang="en-US" sz="2400" b="1">
                <a:solidFill>
                  <a:srgbClr val="1E00AA"/>
                </a:solidFill>
                <a:latin typeface="Kruti Dev 010" pitchFamily="2" charset="0"/>
              </a:rPr>
              <a:t>lek/kku ds fy, iz;kl</a:t>
            </a:r>
            <a:endParaRPr lang="en-US" altLang="en-US">
              <a:solidFill>
                <a:srgbClr val="1E00AA"/>
              </a:solidFill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en-US" altLang="en-US">
                <a:cs typeface="Arial" panose="020B0604020202020204" pitchFamily="34" charset="0"/>
              </a:rPr>
              <a:t>3.	Problem – Analysis in the light of All Encompassing Solution</a:t>
            </a:r>
          </a:p>
          <a:p>
            <a:pPr marL="457200" indent="-457200">
              <a:buNone/>
            </a:pPr>
            <a:r>
              <a:rPr lang="en-US" altLang="en-US" sz="2400" b="1">
                <a:latin typeface="Kruti Dev 010" pitchFamily="2" charset="0"/>
              </a:rPr>
              <a:t>	</a:t>
            </a:r>
            <a:r>
              <a:rPr lang="en-US" altLang="en-US" sz="2400" b="1">
                <a:solidFill>
                  <a:srgbClr val="1E00AA"/>
                </a:solidFill>
                <a:latin typeface="Kruti Dev 010" pitchFamily="2" charset="0"/>
              </a:rPr>
              <a:t>leL;k dh leh{kk &amp; lek/kku ds izdk”k esa</a:t>
            </a:r>
            <a:endParaRPr lang="en-US" altLang="en-US">
              <a:solidFill>
                <a:srgbClr val="1E00AA"/>
              </a:solidFill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en-US" altLang="en-US">
                <a:cs typeface="Arial" panose="020B0604020202020204" pitchFamily="34" charset="0"/>
              </a:rPr>
              <a:t>4.	Effort for getting rid of problem</a:t>
            </a:r>
          </a:p>
          <a:p>
            <a:pPr marL="457200" indent="-457200">
              <a:buNone/>
            </a:pPr>
            <a:r>
              <a:rPr lang="en-US" altLang="en-US" sz="2400" b="1">
                <a:solidFill>
                  <a:srgbClr val="1E00AA"/>
                </a:solidFill>
                <a:latin typeface="Kruti Dev 010" pitchFamily="2" charset="0"/>
              </a:rPr>
              <a:t>	leL;k ls eqfDr ds fy, iz;kl</a:t>
            </a:r>
            <a:endParaRPr lang="en-US" altLang="en-US">
              <a:solidFill>
                <a:srgbClr val="1E00AA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C28C3B-76D7-4B28-A5B6-D41031D2E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1601"/>
            <a:ext cx="9144000" cy="150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All 4 steps are necessary or something can be left out or added?</a:t>
            </a:r>
          </a:p>
          <a:p>
            <a:pPr eaLnBrk="1" hangingPunct="1"/>
            <a:r>
              <a:rPr lang="en-US" altLang="en-US" b="1">
                <a:solidFill>
                  <a:srgbClr val="1E00AA"/>
                </a:solidFill>
                <a:latin typeface="Kruti Dev 010" pitchFamily="2" charset="0"/>
              </a:rPr>
              <a:t>;s pkjksa dke t:jh gSa] ;k dqN tksM+&amp;ÄVk ldrs gSa\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What would be the order (3-4 then 1-2 or 1-2 then 3-4)</a:t>
            </a:r>
          </a:p>
          <a:p>
            <a:pPr eaLnBrk="1" hangingPunct="1"/>
            <a:r>
              <a:rPr lang="en-US" altLang="en-US" b="1">
                <a:solidFill>
                  <a:srgbClr val="1E00AA"/>
                </a:solidFill>
                <a:latin typeface="Kruti Dev 010" pitchFamily="2" charset="0"/>
              </a:rPr>
              <a:t>Pkkjksa dks djuk gS] rks Øe D;k gksxk ¼3&amp;4 fQj 1&amp;2] ;k 1&amp;2 fQj 3&amp;4½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What are we doing today? </a:t>
            </a:r>
            <a:r>
              <a:rPr lang="en-US" altLang="en-US" sz="2000" b="1">
                <a:solidFill>
                  <a:srgbClr val="1E00AA"/>
                </a:solidFill>
                <a:latin typeface="Kruti Dev 010" pitchFamily="2" charset="0"/>
              </a:rPr>
              <a:t>vkt dSls py jgs gSa\</a:t>
            </a:r>
            <a:endParaRPr lang="en-US" altLang="en-US" sz="2000" b="1">
              <a:solidFill>
                <a:srgbClr val="1E00AA"/>
              </a:solidFill>
            </a:endParaRPr>
          </a:p>
        </p:txBody>
      </p:sp>
      <p:sp>
        <p:nvSpPr>
          <p:cNvPr id="13317" name="Content Placeholder 5">
            <a:extLst>
              <a:ext uri="{FF2B5EF4-FFF2-40B4-BE49-F238E27FC236}">
                <a16:creationId xmlns:a16="http://schemas.microsoft.com/office/drawing/2014/main" id="{6F46B215-6DA8-4255-8E07-71BA26F9FFD1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GB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14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Problem </a:t>
            </a:r>
            <a:r>
              <a:rPr lang="en-US" altLang="en-US" sz="2400" b="1">
                <a:solidFill>
                  <a:srgbClr val="1E00AA"/>
                </a:solidFill>
                <a:latin typeface="Kruti Dev 010" pitchFamily="2" charset="0"/>
              </a:rPr>
              <a:t>leL;k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cs typeface="Arial" panose="020B0604020202020204" pitchFamily="34" charset="0"/>
              </a:rPr>
              <a:t>(Only a symptom?)</a:t>
            </a:r>
            <a:endParaRPr lang="en-US" altLang="en-US" sz="2000" b="1">
              <a:solidFill>
                <a:srgbClr val="1E00AA"/>
              </a:solidFill>
              <a:latin typeface="Kruti Dev 010" pitchFamily="2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000" b="1">
              <a:solidFill>
                <a:srgbClr val="1E00AA"/>
              </a:solidFill>
              <a:latin typeface="Kruti Dev 010" pitchFamily="2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14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Solution </a:t>
            </a:r>
            <a:r>
              <a:rPr lang="en-US" altLang="en-US" sz="2400" b="1">
                <a:solidFill>
                  <a:srgbClr val="1E00AA"/>
                </a:solidFill>
                <a:latin typeface="Kruti Dev 010" pitchFamily="2" charset="0"/>
              </a:rPr>
              <a:t>leL;k ls eqfDr ds fy, iz;kl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cs typeface="Arial" panose="020B0604020202020204" pitchFamily="34" charset="0"/>
              </a:rPr>
              <a:t>(suppressing symptom, creating other problems)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3671D1-AACF-449D-9DA1-5A729E1A598A}"/>
              </a:ext>
            </a:extLst>
          </p:cNvPr>
          <p:cNvCxnSpPr>
            <a:endCxn id="7" idx="0"/>
          </p:cNvCxnSpPr>
          <p:nvPr/>
        </p:nvCxnSpPr>
        <p:spPr>
          <a:xfrm rot="5400000">
            <a:off x="3762376" y="2847976"/>
            <a:ext cx="466725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1541</Words>
  <Application>Microsoft Office PowerPoint</Application>
  <PresentationFormat>Widescreen</PresentationFormat>
  <Paragraphs>190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Kruti Dev 010</vt:lpstr>
      <vt:lpstr>Symbol</vt:lpstr>
      <vt:lpstr>Wingdings</vt:lpstr>
      <vt:lpstr>UHV Theme 2022</vt:lpstr>
      <vt:lpstr>Holistic Solution Approach vs Problem Approach</vt:lpstr>
      <vt:lpstr>Proactive      Active            Reactive</vt:lpstr>
      <vt:lpstr>Current Situation   vkt dh fLFkfr</vt:lpstr>
      <vt:lpstr>Current Situation – Example vkt dh fLFkfr &amp; mnkgj.k</vt:lpstr>
      <vt:lpstr>Current Situation – Example vkt dh fLFkfr &amp; mnkgj.k</vt:lpstr>
      <vt:lpstr>Need for a Holistic Solution Perspective</vt:lpstr>
      <vt:lpstr>lek/kku dh vko';drk</vt:lpstr>
      <vt:lpstr>Current  Approach rRdkyhu lksp</vt:lpstr>
      <vt:lpstr>Problem Approach    Holistic Solution  Approach</vt:lpstr>
      <vt:lpstr>  Work to be Done in Society lekt esa djus dk dke</vt:lpstr>
      <vt:lpstr>Current  Approach   Work to be Done in Society</vt:lpstr>
      <vt:lpstr>rRdkyhu lksp    lekt esa djus dk dke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2024-06-09T15:01:08Z</dcterms:modified>
</cp:coreProperties>
</file>